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5" r:id="rId4"/>
    <p:sldId id="264" r:id="rId5"/>
    <p:sldId id="261" r:id="rId6"/>
    <p:sldId id="268" r:id="rId7"/>
    <p:sldId id="269" r:id="rId8"/>
    <p:sldId id="271" r:id="rId9"/>
    <p:sldId id="270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riam Cellarier" initials="MC" lastIdx="1" clrIdx="0">
    <p:extLst>
      <p:ext uri="{19B8F6BF-5375-455C-9EA6-DF929625EA0E}">
        <p15:presenceInfo xmlns:p15="http://schemas.microsoft.com/office/powerpoint/2012/main" userId="188ac05038ff7a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2791" autoAdjust="0"/>
  </p:normalViewPr>
  <p:slideViewPr>
    <p:cSldViewPr snapToGrid="0">
      <p:cViewPr varScale="1">
        <p:scale>
          <a:sx n="74" d="100"/>
          <a:sy n="74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6CA2122-0B93-F8C0-B8E7-60ED8326A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001ECDD6-7A32-D2E8-3572-9078F1943E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F849FBD-D1D1-7CD8-FA0D-EFB41AF90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1192-09C0-4B40-BA85-050667CA18CE}" type="datetimeFigureOut">
              <a:rPr lang="fr-FR" smtClean="0"/>
              <a:t>05/05/2024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81E99FF-5605-B381-C291-3E684E44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A9B44DD-6622-23ED-94DC-CC58B42A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D839-EA2F-4BD8-9FB0-297493CCB5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83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2B3F5B4-327E-BF44-35EF-00DC2793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7FDAC540-A24E-BA05-0F94-23547C455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74887B3-1E8A-D149-FD17-13424E98C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1192-09C0-4B40-BA85-050667CA18CE}" type="datetimeFigureOut">
              <a:rPr lang="fr-FR" smtClean="0"/>
              <a:t>05/05/2024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536192B-C7F8-842E-C037-946982E2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03774AF-67D9-24C7-684F-952AF005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D839-EA2F-4BD8-9FB0-297493CCB5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65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5733042E-82CA-7618-B4EE-ACB3E4F43D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4B134BEE-BEB3-B15E-2065-699E0EED5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96C711F-7D1F-4B40-6A9F-1AD5A4343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1192-09C0-4B40-BA85-050667CA18CE}" type="datetimeFigureOut">
              <a:rPr lang="fr-FR" smtClean="0"/>
              <a:t>05/05/2024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E1039EC-13D7-4718-8808-0A64CFA38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E27ADB0-354A-4C8E-E995-6BA57A30B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D839-EA2F-4BD8-9FB0-297493CCB5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23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6938620-3D6D-6146-874F-BEC5FB0C9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5E41715-DAF6-4B31-9ABD-5ED9D6B8D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732643B-7450-BBB0-1745-04F445BD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1192-09C0-4B40-BA85-050667CA18CE}" type="datetimeFigureOut">
              <a:rPr lang="fr-FR" smtClean="0"/>
              <a:t>05/05/2024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2ADF689-7A94-F4DB-70CD-6B2681AF3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EBE7365-9E2F-4810-89CB-88C7AFA2B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D839-EA2F-4BD8-9FB0-297493CCB5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28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5D61088-EAA8-47AF-62AC-2F6704E9F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9ACBFCA-481C-891E-1B20-13678628D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DF6C02D-58A3-4C98-0B1B-40AF41FDF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1192-09C0-4B40-BA85-050667CA18CE}" type="datetimeFigureOut">
              <a:rPr lang="fr-FR" smtClean="0"/>
              <a:t>05/05/2024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B235135-249D-6FCF-978D-6B9B2AF87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212E095-4D35-257E-24DD-20E2C01AA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D839-EA2F-4BD8-9FB0-297493CCB5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56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6290904-0F5D-35B2-6A81-B464312EE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D2258EA-D58E-FC49-F5FF-0356CA52C8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0AD7E4DE-1AA9-C272-A738-B13B57755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08908A14-A6AA-E72B-B5F8-E764836D7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1192-09C0-4B40-BA85-050667CA18CE}" type="datetimeFigureOut">
              <a:rPr lang="fr-FR" smtClean="0"/>
              <a:t>05/05/2024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423D7942-C8F9-E8DA-9489-1293CFE89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29F0DA6-F4D7-2DFC-16FD-0CD3EA43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D839-EA2F-4BD8-9FB0-297493CCB5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273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F76787C-ED98-4868-B1DA-7DACF88DC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1FB6188-95AA-42E5-2415-CDA575478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C73A7B3E-7A46-C372-8EDD-61EC3A313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923CA646-556D-699B-BF9E-0FBDFE75E1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3E065E67-5175-D135-F078-8E9C5DAA4B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B0C4662D-B0F1-1F1C-3E29-355337DA1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1192-09C0-4B40-BA85-050667CA18CE}" type="datetimeFigureOut">
              <a:rPr lang="fr-FR" smtClean="0"/>
              <a:t>05/05/2024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86261287-2480-8D1C-A5EC-37BCBBE81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0DBDA785-B6DF-C48B-7C9B-C6C41A8F7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D839-EA2F-4BD8-9FB0-297493CCB5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19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C33C636-345E-1AE7-11E1-2F4BACFB1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E2EEC403-11A0-599C-3D17-ADB948C5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1192-09C0-4B40-BA85-050667CA18CE}" type="datetimeFigureOut">
              <a:rPr lang="fr-FR" smtClean="0"/>
              <a:t>05/05/2024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7A0B8DB-C4D4-3032-14EB-566CF2D1A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A7E6E17F-10E6-EEC4-1615-302F7B1D7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D839-EA2F-4BD8-9FB0-297493CCB5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75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2C927763-9DFC-0F27-D3AD-E7AC5433E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1192-09C0-4B40-BA85-050667CA18CE}" type="datetimeFigureOut">
              <a:rPr lang="fr-FR" smtClean="0"/>
              <a:t>05/05/2024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C4570DFE-9634-3A6E-B077-F7643150C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7B76A7FC-6826-4C51-3C03-63F290BA6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D839-EA2F-4BD8-9FB0-297493CCB5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042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412B675-08C7-D3A2-4026-05E3399C2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D510EDD-C8F7-4E6E-E582-14E7EB23A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9C116DD-1800-9547-EC47-646F56325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895E0A70-50B4-4AA1-7B08-192504CF7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1192-09C0-4B40-BA85-050667CA18CE}" type="datetimeFigureOut">
              <a:rPr lang="fr-FR" smtClean="0"/>
              <a:t>05/05/2024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4C50E93-CF15-4DCE-592A-EF2680422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81D475B-E494-40D2-F25C-51ACAB192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D839-EA2F-4BD8-9FB0-297493CCB5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98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A061331-B7DD-74F9-3BA7-6606158E4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AF8723FC-9557-2314-3C3D-FEC1A7BD8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1C2F707-092C-73B9-5CEF-E37CF97DF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F6133BF6-504F-E052-8F28-835F813DE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1192-09C0-4B40-BA85-050667CA18CE}" type="datetimeFigureOut">
              <a:rPr lang="fr-FR" smtClean="0"/>
              <a:t>05/05/2024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68DDF11-2203-49B7-E3CC-1992A1E33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3BDF9431-6EBD-75F4-E677-F0524290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D839-EA2F-4BD8-9FB0-297493CCB5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2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3DC99C94-39C7-4C34-8325-0F260198C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501AE6C-B26A-224B-67C5-3143F1F2D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D37E7DB-D855-7E2B-9C6A-CD46D76AD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D1192-09C0-4B40-BA85-050667CA18CE}" type="datetimeFigureOut">
              <a:rPr lang="fr-FR" smtClean="0"/>
              <a:t>05/05/2024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ED3B605-3336-3A0D-E51B-88E54612B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2AD2745-CC89-76AF-61D5-98CC530A1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9D839-EA2F-4BD8-9FB0-297493CCB5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59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enier de l'Eglise – Paroisse Catholique de La Celle Saint-Cloud">
            <a:extLst>
              <a:ext uri="{FF2B5EF4-FFF2-40B4-BE49-F238E27FC236}">
                <a16:creationId xmlns:a16="http://schemas.microsoft.com/office/drawing/2014/main" xmlns="" id="{CF404442-97D9-AB49-9E82-7E9ED0B3A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47" y="418067"/>
            <a:ext cx="5537200" cy="602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0018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597ED94A-992E-AF2A-75C5-7C19695E2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578" y="843492"/>
            <a:ext cx="7899400" cy="5062456"/>
          </a:xfrm>
        </p:spPr>
        <p:txBody>
          <a:bodyPr>
            <a:no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fr-FR" sz="5400" dirty="0">
                <a:latin typeface="Brush Script MT" panose="03060802040406070304" pitchFamily="66" charset="0"/>
              </a:rPr>
              <a:t>Le Denier de l’église permet à notre prêtre d’assurer son quotidien matériel</a:t>
            </a:r>
          </a:p>
        </p:txBody>
      </p:sp>
      <p:pic>
        <p:nvPicPr>
          <p:cNvPr id="6" name="Picture 8" descr="Prêtre catholique images vectorielles, Prêtre catholique ...">
            <a:extLst>
              <a:ext uri="{FF2B5EF4-FFF2-40B4-BE49-F238E27FC236}">
                <a16:creationId xmlns:a16="http://schemas.microsoft.com/office/drawing/2014/main" xmlns="" id="{9ADFDDAB-BDB5-7CBE-46AE-4521EAD41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24" y="1636889"/>
            <a:ext cx="2967654" cy="287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2567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50F9497-FF5E-0D87-BA7A-1C96DC77F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0" y="308238"/>
            <a:ext cx="6702014" cy="138317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dirty="0">
                <a:latin typeface="Brush Script MT" panose="03060802040406070304" pitchFamily="66" charset="0"/>
              </a:rPr>
              <a:t> </a:t>
            </a:r>
            <a:r>
              <a:rPr lang="fr-FR" sz="6000" dirty="0">
                <a:latin typeface="Brush Script MT" panose="03060802040406070304" pitchFamily="66" charset="0"/>
              </a:rPr>
              <a:t>Le prêtre est le pasteur et le guide de la communauté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37FC242-8D1A-F438-1888-18E8FEF41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033" y="2268219"/>
            <a:ext cx="3793534" cy="42815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4000" dirty="0">
                <a:solidFill>
                  <a:srgbClr val="0070C0"/>
                </a:solidFill>
                <a:latin typeface="Brush Script MT" panose="03060802040406070304" pitchFamily="66" charset="0"/>
              </a:rPr>
              <a:t>Messes     </a:t>
            </a:r>
          </a:p>
          <a:p>
            <a:pPr marL="0" indent="0">
              <a:buNone/>
            </a:pPr>
            <a:r>
              <a:rPr lang="fr-FR" sz="4000" dirty="0">
                <a:solidFill>
                  <a:srgbClr val="0070C0"/>
                </a:solidFill>
                <a:latin typeface="Brush Script MT" panose="03060802040406070304" pitchFamily="66" charset="0"/>
              </a:rPr>
              <a:t>         Sermons</a:t>
            </a:r>
          </a:p>
          <a:p>
            <a:pPr marL="0" indent="0">
              <a:buNone/>
            </a:pPr>
            <a:r>
              <a:rPr lang="fr-FR" sz="4000" dirty="0">
                <a:solidFill>
                  <a:srgbClr val="0070C0"/>
                </a:solidFill>
                <a:latin typeface="Brush Script MT" panose="03060802040406070304" pitchFamily="66" charset="0"/>
              </a:rPr>
              <a:t>Réunions de Prières</a:t>
            </a:r>
          </a:p>
          <a:p>
            <a:pPr marL="0" indent="0">
              <a:buNone/>
            </a:pPr>
            <a:r>
              <a:rPr lang="fr-FR" sz="4000" dirty="0">
                <a:solidFill>
                  <a:srgbClr val="0070C0"/>
                </a:solidFill>
                <a:latin typeface="Brush Script MT" panose="03060802040406070304" pitchFamily="66" charset="0"/>
              </a:rPr>
              <a:t>          …</a:t>
            </a:r>
          </a:p>
          <a:p>
            <a:pPr marL="0" indent="0">
              <a:buNone/>
            </a:pPr>
            <a:r>
              <a:rPr lang="fr-FR" sz="4000" dirty="0">
                <a:solidFill>
                  <a:srgbClr val="0070C0"/>
                </a:solidFill>
                <a:latin typeface="Brush Script MT" panose="03060802040406070304" pitchFamily="66" charset="0"/>
              </a:rPr>
              <a:t>          Bénédictions</a:t>
            </a:r>
          </a:p>
          <a:p>
            <a:pPr marL="0" indent="0">
              <a:buNone/>
            </a:pPr>
            <a:r>
              <a:rPr lang="fr-FR" sz="4000" dirty="0">
                <a:solidFill>
                  <a:srgbClr val="0070C0"/>
                </a:solidFill>
                <a:latin typeface="Brush Script MT" panose="03060802040406070304" pitchFamily="66" charset="0"/>
              </a:rPr>
              <a:t> Confessions</a:t>
            </a:r>
          </a:p>
        </p:txBody>
      </p:sp>
      <p:pic>
        <p:nvPicPr>
          <p:cNvPr id="4" name="Picture 8" descr="Prêtre Stock Illustrations, Vecteurs, &amp; Clipart – (18,080 Stock  Illustrations)">
            <a:extLst>
              <a:ext uri="{FF2B5EF4-FFF2-40B4-BE49-F238E27FC236}">
                <a16:creationId xmlns:a16="http://schemas.microsoft.com/office/drawing/2014/main" xmlns="" id="{15FFE29D-3A91-1415-787D-8F86A263E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3" y="1024924"/>
            <a:ext cx="2978363" cy="314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 700+ Messe Catholique Stock Illustrations, graphiques ...">
            <a:extLst>
              <a:ext uri="{FF2B5EF4-FFF2-40B4-BE49-F238E27FC236}">
                <a16:creationId xmlns:a16="http://schemas.microsoft.com/office/drawing/2014/main" xmlns="" id="{8FFDF0C0-DA1C-F1CF-DAC0-3C6DC369F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3" y="4699385"/>
            <a:ext cx="3014986" cy="170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llustration d'un prêtre prêchant au cours de la Messe Photo Stock - Alamy">
            <a:extLst>
              <a:ext uri="{FF2B5EF4-FFF2-40B4-BE49-F238E27FC236}">
                <a16:creationId xmlns:a16="http://schemas.microsoft.com/office/drawing/2014/main" xmlns="" id="{552BEA35-453A-0FE7-857E-A0D92CB97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968" y="2011360"/>
            <a:ext cx="3211027" cy="353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2567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F61B3D09-A37A-4234-09F0-3BCC39E44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718" y="523479"/>
            <a:ext cx="5238974" cy="2492123"/>
          </a:xfrm>
        </p:spPr>
        <p:txBody>
          <a:bodyPr>
            <a:normAutofit/>
          </a:bodyPr>
          <a:lstStyle/>
          <a:p>
            <a:pPr algn="ctr"/>
            <a:r>
              <a:rPr lang="fr-FR" sz="5400" dirty="0">
                <a:latin typeface="Brush Script MT" panose="03060802040406070304" pitchFamily="66" charset="0"/>
              </a:rPr>
              <a:t>Les tâches du prêtre sont multiples</a:t>
            </a:r>
            <a:r>
              <a:rPr lang="fr-FR" sz="3200" dirty="0">
                <a:latin typeface="Brush Script MT" panose="03060802040406070304" pitchFamily="66" charset="0"/>
              </a:rPr>
              <a:t/>
            </a:r>
            <a:br>
              <a:rPr lang="fr-FR" sz="3200" dirty="0">
                <a:latin typeface="Brush Script MT" panose="03060802040406070304" pitchFamily="66" charset="0"/>
              </a:rPr>
            </a:b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D1618C1F-3A97-8BF6-80F6-BC4EA21B3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0" y="3745176"/>
            <a:ext cx="3714750" cy="24320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4400" dirty="0">
                <a:solidFill>
                  <a:srgbClr val="0070C0"/>
                </a:solidFill>
                <a:latin typeface="Brush Script MT" panose="03060802040406070304" pitchFamily="66" charset="0"/>
              </a:rPr>
              <a:t>     </a:t>
            </a:r>
            <a:r>
              <a:rPr lang="fr-FR" sz="4400" dirty="0" err="1">
                <a:solidFill>
                  <a:srgbClr val="0070C0"/>
                </a:solidFill>
                <a:latin typeface="Brush Script MT" panose="03060802040406070304" pitchFamily="66" charset="0"/>
              </a:rPr>
              <a:t>Baptèmes</a:t>
            </a:r>
            <a:endParaRPr lang="fr-FR" sz="4400" dirty="0">
              <a:solidFill>
                <a:srgbClr val="0070C0"/>
              </a:solidFill>
              <a:latin typeface="Brush Script MT" panose="03060802040406070304" pitchFamily="66" charset="0"/>
            </a:endParaRPr>
          </a:p>
          <a:p>
            <a:pPr marL="0" indent="0">
              <a:buNone/>
            </a:pPr>
            <a:r>
              <a:rPr lang="fr-FR" sz="4400" dirty="0">
                <a:solidFill>
                  <a:srgbClr val="0070C0"/>
                </a:solidFill>
                <a:latin typeface="Brush Script MT" panose="03060802040406070304" pitchFamily="66" charset="0"/>
              </a:rPr>
              <a:t>  Visites des </a:t>
            </a:r>
          </a:p>
          <a:p>
            <a:pPr marL="0" indent="0" algn="ctr">
              <a:buNone/>
            </a:pPr>
            <a:r>
              <a:rPr lang="fr-FR" sz="4400" dirty="0">
                <a:solidFill>
                  <a:srgbClr val="0070C0"/>
                </a:solidFill>
                <a:latin typeface="Brush Script MT" panose="03060802040406070304" pitchFamily="66" charset="0"/>
              </a:rPr>
              <a:t>          Malades</a:t>
            </a:r>
          </a:p>
          <a:p>
            <a:pPr marL="0" indent="0">
              <a:buNone/>
            </a:pPr>
            <a:r>
              <a:rPr lang="fr-FR" sz="4400" dirty="0">
                <a:solidFill>
                  <a:srgbClr val="0070C0"/>
                </a:solidFill>
                <a:latin typeface="Brush Script MT" panose="03060802040406070304" pitchFamily="66" charset="0"/>
              </a:rPr>
              <a:t>    Obsèques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8C76CE0F-8532-88D6-2B59-DCFB9F3DB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6443" y="3838371"/>
            <a:ext cx="3010912" cy="1841667"/>
          </a:xfrm>
        </p:spPr>
        <p:txBody>
          <a:bodyPr>
            <a:noAutofit/>
          </a:bodyPr>
          <a:lstStyle/>
          <a:p>
            <a:pPr algn="ctr"/>
            <a:r>
              <a:rPr lang="fr-FR" sz="4400" dirty="0">
                <a:solidFill>
                  <a:srgbClr val="0070C0"/>
                </a:solidFill>
                <a:latin typeface="Brush Script MT" panose="03060802040406070304" pitchFamily="66" charset="0"/>
              </a:rPr>
              <a:t>Mariages</a:t>
            </a:r>
          </a:p>
          <a:p>
            <a:pPr algn="ctr"/>
            <a:endParaRPr lang="fr-FR" sz="1000" dirty="0">
              <a:solidFill>
                <a:srgbClr val="0070C0"/>
              </a:solidFill>
              <a:latin typeface="Brush Script MT" panose="03060802040406070304" pitchFamily="66" charset="0"/>
            </a:endParaRPr>
          </a:p>
          <a:p>
            <a:r>
              <a:rPr lang="fr-FR" sz="4400" dirty="0">
                <a:solidFill>
                  <a:srgbClr val="0070C0"/>
                </a:solidFill>
                <a:latin typeface="Brush Script MT" panose="03060802040406070304" pitchFamily="66" charset="0"/>
              </a:rPr>
              <a:t>   Catéchisme</a:t>
            </a:r>
          </a:p>
        </p:txBody>
      </p:sp>
      <p:pic>
        <p:nvPicPr>
          <p:cNvPr id="8" name="Picture 2" descr="Dessin Mariage Eglise Imágenes y Fotos - 123RF">
            <a:extLst>
              <a:ext uri="{FF2B5EF4-FFF2-40B4-BE49-F238E27FC236}">
                <a16:creationId xmlns:a16="http://schemas.microsoft.com/office/drawing/2014/main" xmlns="" id="{321338B1-F298-7003-8E05-F2042AD9B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3" y="367322"/>
            <a:ext cx="3220541" cy="280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BD90912-FD9A-9B39-5109-671AA9381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050" y="549866"/>
            <a:ext cx="2671597" cy="271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téchisme - Paroisse de L'Isle-sur-la-Sorgue">
            <a:extLst>
              <a:ext uri="{FF2B5EF4-FFF2-40B4-BE49-F238E27FC236}">
                <a16:creationId xmlns:a16="http://schemas.microsoft.com/office/drawing/2014/main" xmlns="" id="{695B9557-5F52-9583-BA21-841AE24D9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718" y="3428999"/>
            <a:ext cx="4907768" cy="280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5950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aire un don">
            <a:extLst>
              <a:ext uri="{FF2B5EF4-FFF2-40B4-BE49-F238E27FC236}">
                <a16:creationId xmlns:a16="http://schemas.microsoft.com/office/drawing/2014/main" xmlns="" id="{58154786-4F54-08E8-F6AB-D86068777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20" y="-12246"/>
            <a:ext cx="4594178" cy="687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239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44396FB-9E79-D625-E9BA-56FB7DEAD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576" y="364938"/>
            <a:ext cx="5387126" cy="22249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5400" dirty="0">
                <a:latin typeface="Brush Script MT" panose="03060802040406070304" pitchFamily="66" charset="0"/>
              </a:rPr>
              <a:t>Le prêtre ne reçoit de salaire ni de l’état ni du Vatican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D270870-E5E5-365F-E186-FCC2A7EF5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298" y="4023359"/>
            <a:ext cx="4856982" cy="2398955"/>
          </a:xfrm>
        </p:spPr>
        <p:txBody>
          <a:bodyPr>
            <a:noAutofit/>
          </a:bodyPr>
          <a:lstStyle/>
          <a:p>
            <a:pPr algn="ctr"/>
            <a:r>
              <a:rPr lang="fr-FR" sz="5400" dirty="0">
                <a:latin typeface="Brush Script MT" panose="03060802040406070304" pitchFamily="66" charset="0"/>
              </a:rPr>
              <a:t>Le Denier de l’Eglise est son seul revenu</a:t>
            </a:r>
          </a:p>
        </p:txBody>
      </p:sp>
      <p:pic>
        <p:nvPicPr>
          <p:cNvPr id="6" name="Picture 2" descr="La séparation des Églises et de l'État – Veni Vidi Sensi">
            <a:extLst>
              <a:ext uri="{FF2B5EF4-FFF2-40B4-BE49-F238E27FC236}">
                <a16:creationId xmlns:a16="http://schemas.microsoft.com/office/drawing/2014/main" xmlns="" id="{B8BB3A96-CFAA-DD23-350F-DC1FD47FE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" y="613185"/>
            <a:ext cx="4551682" cy="256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entenaire de la loi 1905. La séparation des Églises et de l'État dans les  Basses-Alpes - Archives départementales des Alpes-de-Haute-Provence">
            <a:extLst>
              <a:ext uri="{FF2B5EF4-FFF2-40B4-BE49-F238E27FC236}">
                <a16:creationId xmlns:a16="http://schemas.microsoft.com/office/drawing/2014/main" xmlns="" id="{6F759CE7-8801-7BC2-C56F-06D8F69C3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4132" y="2692775"/>
            <a:ext cx="3518334" cy="393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4423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D4A15AE-A0A4-2007-B607-10C9A6FC6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536" y="344247"/>
            <a:ext cx="6421624" cy="1350085"/>
          </a:xfrm>
        </p:spPr>
        <p:txBody>
          <a:bodyPr>
            <a:noAutofit/>
          </a:bodyPr>
          <a:lstStyle/>
          <a:p>
            <a:pPr algn="ctr"/>
            <a:r>
              <a:rPr lang="fr-FR" sz="5400" dirty="0">
                <a:latin typeface="Brush Script MT" panose="03060802040406070304" pitchFamily="66" charset="0"/>
              </a:rPr>
              <a:t>Le Denier est différent de la Quête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96B73EE6-218E-4AFB-6795-C9181A40D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69003" y="3630704"/>
            <a:ext cx="5255741" cy="2807745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Brush Script MT" panose="03060802040406070304" pitchFamily="66" charset="0"/>
              </a:rPr>
              <a:t>Chauffage, électricité, </a:t>
            </a:r>
          </a:p>
          <a:p>
            <a:r>
              <a:rPr lang="fr-FR" sz="4000" dirty="0">
                <a:solidFill>
                  <a:srgbClr val="0070C0"/>
                </a:solidFill>
                <a:latin typeface="Brush Script MT" panose="03060802040406070304" pitchFamily="66" charset="0"/>
              </a:rPr>
              <a:t>   Petits travaux d’entretien</a:t>
            </a:r>
          </a:p>
          <a:p>
            <a:r>
              <a:rPr lang="fr-FR" sz="4000" dirty="0">
                <a:solidFill>
                  <a:srgbClr val="0070C0"/>
                </a:solidFill>
                <a:latin typeface="Brush Script MT" panose="03060802040406070304" pitchFamily="66" charset="0"/>
              </a:rPr>
              <a:t>         Fleurissement</a:t>
            </a:r>
          </a:p>
          <a:p>
            <a:r>
              <a:rPr lang="fr-FR" sz="4000" dirty="0">
                <a:solidFill>
                  <a:srgbClr val="0070C0"/>
                </a:solidFill>
                <a:latin typeface="Brush Script MT" panose="03060802040406070304" pitchFamily="66" charset="0"/>
              </a:rPr>
              <a:t>Différentes activités pastorales</a:t>
            </a:r>
          </a:p>
        </p:txBody>
      </p:sp>
      <p:pic>
        <p:nvPicPr>
          <p:cNvPr id="6" name="Picture 2" descr="La quête : quel sens ? - Paroisse Saint Agricol - Avignon">
            <a:extLst>
              <a:ext uri="{FF2B5EF4-FFF2-40B4-BE49-F238E27FC236}">
                <a16:creationId xmlns:a16="http://schemas.microsoft.com/office/drawing/2014/main" xmlns="" id="{99FABECB-905A-3261-D1A0-54BE5487B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19" y="2054710"/>
            <a:ext cx="4913554" cy="280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AC246CB2-404F-842B-BE50-250BB7FC5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665" y="1612832"/>
            <a:ext cx="5697335" cy="1816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4400" dirty="0">
                <a:latin typeface="Brush Script MT" panose="03060802040406070304" pitchFamily="66" charset="0"/>
              </a:rPr>
              <a:t>La quête contribue à couvrir les frais de fonctionnement de la paroisse </a:t>
            </a:r>
          </a:p>
        </p:txBody>
      </p:sp>
    </p:spTree>
    <p:extLst>
      <p:ext uri="{BB962C8B-B14F-4D97-AF65-F5344CB8AC3E}">
        <p14:creationId xmlns:p14="http://schemas.microsoft.com/office/powerpoint/2010/main" val="1552068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75F4106-A0CB-BCE4-0FA0-9CFC28E93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3057" y="5432742"/>
            <a:ext cx="7249098" cy="833005"/>
          </a:xfrm>
        </p:spPr>
        <p:txBody>
          <a:bodyPr>
            <a:noAutofit/>
          </a:bodyPr>
          <a:lstStyle/>
          <a:p>
            <a:pPr algn="ctr"/>
            <a:r>
              <a:rPr lang="fr-FR" sz="5400" dirty="0">
                <a:latin typeface="Brush Script MT" panose="03060802040406070304" pitchFamily="66" charset="0"/>
              </a:rPr>
              <a:t>Déductible des Impôts à 66 %</a:t>
            </a:r>
          </a:p>
        </p:txBody>
      </p:sp>
      <p:pic>
        <p:nvPicPr>
          <p:cNvPr id="1026" name="Picture 2" descr="Accueil - Initiative Permis Auto Ecole Octeville Cherbourg en ...">
            <a:extLst>
              <a:ext uri="{FF2B5EF4-FFF2-40B4-BE49-F238E27FC236}">
                <a16:creationId xmlns:a16="http://schemas.microsoft.com/office/drawing/2014/main" xmlns="" id="{B2CEDD7C-2C16-253C-289F-BBCE4A761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600" y="877436"/>
            <a:ext cx="2986999" cy="197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B4F1B9AA-F699-2479-4C40-2D055C29A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35" y="3262107"/>
            <a:ext cx="2986999" cy="198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iement : pourquoi les Français restent attachés à l'argent ...">
            <a:extLst>
              <a:ext uri="{FF2B5EF4-FFF2-40B4-BE49-F238E27FC236}">
                <a16:creationId xmlns:a16="http://schemas.microsoft.com/office/drawing/2014/main" xmlns="" id="{3A3D38A4-D2FE-E145-349A-A1260B01B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599" y="3229778"/>
            <a:ext cx="2987000" cy="197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Frais de prélèvement : les tarifs des banques">
            <a:extLst>
              <a:ext uri="{FF2B5EF4-FFF2-40B4-BE49-F238E27FC236}">
                <a16:creationId xmlns:a16="http://schemas.microsoft.com/office/drawing/2014/main" xmlns="" id="{C1EFD0DA-1162-997E-5B64-BC660273C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34" y="877437"/>
            <a:ext cx="2987000" cy="197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Septembre 2020. izmir dinde. Photos de la livre turque. photographie éditoriale.">
            <a:extLst>
              <a:ext uri="{FF2B5EF4-FFF2-40B4-BE49-F238E27FC236}">
                <a16:creationId xmlns:a16="http://schemas.microsoft.com/office/drawing/2014/main" xmlns="" id="{1DD6F9D2-8D43-8D35-31C6-C4CE4E3E55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Personne Mains Argent Fan Factures Finance Banque Pour Échange Budget — Photo">
            <a:extLst>
              <a:ext uri="{FF2B5EF4-FFF2-40B4-BE49-F238E27FC236}">
                <a16:creationId xmlns:a16="http://schemas.microsoft.com/office/drawing/2014/main" xmlns="" id="{9DE9E6C8-69EB-2DB6-34C5-9E68C0DD76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xmlns="" id="{E3112299-55D6-0E02-AFE7-AC0553AF4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7449" y="759231"/>
            <a:ext cx="4244150" cy="4490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rgbClr val="0070C0"/>
                </a:solidFill>
                <a:latin typeface="Brush Script MT" panose="03060802040406070304" pitchFamily="66" charset="0"/>
              </a:rPr>
              <a:t>Prélèvement </a:t>
            </a:r>
          </a:p>
          <a:p>
            <a:pPr marL="0" indent="0">
              <a:buNone/>
            </a:pPr>
            <a:r>
              <a:rPr lang="fr-FR" sz="3600" dirty="0">
                <a:solidFill>
                  <a:srgbClr val="0070C0"/>
                </a:solidFill>
                <a:latin typeface="Brush Script MT" panose="03060802040406070304" pitchFamily="66" charset="0"/>
              </a:rPr>
              <a:t>         automatique</a:t>
            </a:r>
          </a:p>
          <a:p>
            <a:pPr marL="0" indent="0">
              <a:buNone/>
            </a:pPr>
            <a:endParaRPr lang="fr-FR" sz="3600" dirty="0">
              <a:solidFill>
                <a:srgbClr val="0070C0"/>
              </a:solidFill>
              <a:latin typeface="Brush Script MT" panose="03060802040406070304" pitchFamily="66" charset="0"/>
            </a:endParaRPr>
          </a:p>
          <a:p>
            <a:pPr marL="0" indent="0">
              <a:buNone/>
            </a:pPr>
            <a:r>
              <a:rPr lang="fr-FR" sz="3600" dirty="0">
                <a:solidFill>
                  <a:srgbClr val="0070C0"/>
                </a:solidFill>
                <a:latin typeface="Brush Script MT" panose="03060802040406070304" pitchFamily="66" charset="0"/>
              </a:rPr>
              <a:t>	         Virement</a:t>
            </a:r>
          </a:p>
          <a:p>
            <a:pPr marL="0" indent="0">
              <a:buNone/>
            </a:pPr>
            <a:endParaRPr lang="fr-FR" sz="3600" dirty="0">
              <a:solidFill>
                <a:srgbClr val="0070C0"/>
              </a:solidFill>
              <a:latin typeface="Brush Script MT" panose="03060802040406070304" pitchFamily="66" charset="0"/>
            </a:endParaRPr>
          </a:p>
          <a:p>
            <a:pPr marL="0" indent="0">
              <a:buNone/>
            </a:pPr>
            <a:r>
              <a:rPr lang="fr-FR" sz="3600" dirty="0">
                <a:solidFill>
                  <a:srgbClr val="0070C0"/>
                </a:solidFill>
                <a:latin typeface="Brush Script MT" panose="03060802040406070304" pitchFamily="66" charset="0"/>
              </a:rPr>
              <a:t>   Chèque</a:t>
            </a:r>
          </a:p>
          <a:p>
            <a:pPr marL="0" indent="0">
              <a:buNone/>
            </a:pPr>
            <a:r>
              <a:rPr lang="fr-FR" sz="3600" dirty="0">
                <a:solidFill>
                  <a:srgbClr val="0070C0"/>
                </a:solidFill>
                <a:latin typeface="Brush Script MT" panose="03060802040406070304" pitchFamily="66" charset="0"/>
              </a:rPr>
              <a:t>                  Espèces</a:t>
            </a:r>
          </a:p>
        </p:txBody>
      </p:sp>
    </p:spTree>
    <p:extLst>
      <p:ext uri="{BB962C8B-B14F-4D97-AF65-F5344CB8AC3E}">
        <p14:creationId xmlns:p14="http://schemas.microsoft.com/office/powerpoint/2010/main" val="9390365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A9FCCDE-077D-A6E6-10D2-90FDC84C3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515" y="889141"/>
            <a:ext cx="6960198" cy="1600200"/>
          </a:xfrm>
        </p:spPr>
        <p:txBody>
          <a:bodyPr>
            <a:noAutofit/>
          </a:bodyPr>
          <a:lstStyle/>
          <a:p>
            <a:pPr algn="ctr"/>
            <a:r>
              <a:rPr lang="fr-FR" sz="5400" dirty="0">
                <a:latin typeface="Brush Script MT" panose="03060802040406070304" pitchFamily="66" charset="0"/>
              </a:rPr>
              <a:t>Donner au Denier est un devoir pour un chrétien</a:t>
            </a:r>
          </a:p>
        </p:txBody>
      </p:sp>
      <p:pic>
        <p:nvPicPr>
          <p:cNvPr id="5" name="Picture 4" descr="Campagne Denier de l'Eglise - 2023">
            <a:extLst>
              <a:ext uri="{FF2B5EF4-FFF2-40B4-BE49-F238E27FC236}">
                <a16:creationId xmlns:a16="http://schemas.microsoft.com/office/drawing/2014/main" xmlns="" id="{E1258951-D95C-3963-CFAA-96DDFDE62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11" y="1358940"/>
            <a:ext cx="3279589" cy="463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Nouvelle plateforme pour les dons en ligne – CENTRE D'ACTION BÉNÉVOLE  D'IBERVILLE ET DE LA RÉGION">
            <a:extLst>
              <a:ext uri="{FF2B5EF4-FFF2-40B4-BE49-F238E27FC236}">
                <a16:creationId xmlns:a16="http://schemas.microsoft.com/office/drawing/2014/main" xmlns="" id="{B55F4CF8-D78E-D803-C642-72A382186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250" y="2561955"/>
            <a:ext cx="3882270" cy="388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7002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124</Words>
  <Application>Microsoft Office PowerPoint</Application>
  <PresentationFormat>Grand écran</PresentationFormat>
  <Paragraphs>33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Brush Script MT</vt:lpstr>
      <vt:lpstr>Calibri</vt:lpstr>
      <vt:lpstr>Calibri Light</vt:lpstr>
      <vt:lpstr>Thème Office</vt:lpstr>
      <vt:lpstr>Présentation PowerPoint</vt:lpstr>
      <vt:lpstr>Présentation PowerPoint</vt:lpstr>
      <vt:lpstr> Le prêtre est le pasteur et le guide de la communauté</vt:lpstr>
      <vt:lpstr>Les tâches du prêtre sont multiples </vt:lpstr>
      <vt:lpstr>Présentation PowerPoint</vt:lpstr>
      <vt:lpstr>Présentation PowerPoint</vt:lpstr>
      <vt:lpstr>Le Denier est différent de la Quête</vt:lpstr>
      <vt:lpstr>Présentation PowerPoint</vt:lpstr>
      <vt:lpstr>Donner au Denier est un devoir pour un chrétien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Myriam Cellarier</dc:creator>
  <cp:lastModifiedBy>Catherine GLASER</cp:lastModifiedBy>
  <cp:revision>22</cp:revision>
  <dcterms:created xsi:type="dcterms:W3CDTF">2024-02-26T10:56:07Z</dcterms:created>
  <dcterms:modified xsi:type="dcterms:W3CDTF">2024-05-05T12:28:48Z</dcterms:modified>
</cp:coreProperties>
</file>